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6b9f4aae0a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" name="Google Shape;15;g6b9f4aae0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g61e6ab83b5_4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" name="Google Shape;29;g61e6ab83b5_4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75a81fdf5b_0_2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Google Shape;36;g75a81fdf5b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61f6940523_0_1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Google Shape;42;g61f6940523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" name="Google Shape;11;p3"/>
          <p:cNvSpPr txBox="1"/>
          <p:nvPr>
            <p:ph type="title"/>
          </p:nvPr>
        </p:nvSpPr>
        <p:spPr>
          <a:xfrm>
            <a:off x="1363200" y="1382475"/>
            <a:ext cx="6417600" cy="101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rgbClr val="17597C"/>
                </a:solidFill>
                <a:latin typeface="Baloo"/>
                <a:ea typeface="Baloo"/>
                <a:cs typeface="Baloo"/>
                <a:sym typeface="Balo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2" name="Google Shape;12;p3"/>
          <p:cNvSpPr txBox="1"/>
          <p:nvPr>
            <p:ph idx="1" type="body"/>
          </p:nvPr>
        </p:nvSpPr>
        <p:spPr>
          <a:xfrm>
            <a:off x="974350" y="2829400"/>
            <a:ext cx="7420200" cy="220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Font typeface="Avenir"/>
              <a:buChar char="●"/>
              <a:defRPr b="1" sz="2200">
                <a:latin typeface="Avenir"/>
                <a:ea typeface="Avenir"/>
                <a:cs typeface="Avenir"/>
                <a:sym typeface="Avenir"/>
              </a:defRPr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SzPts val="2200"/>
              <a:buFont typeface="Avenir"/>
              <a:buChar char="○"/>
              <a:defRPr b="1" sz="2200">
                <a:latin typeface="Avenir"/>
                <a:ea typeface="Avenir"/>
                <a:cs typeface="Avenir"/>
                <a:sym typeface="Avenir"/>
              </a:defRPr>
            </a:lvl2pPr>
            <a:lvl3pPr indent="-368300" lvl="2" marL="1371600">
              <a:spcBef>
                <a:spcPts val="0"/>
              </a:spcBef>
              <a:spcAft>
                <a:spcPts val="0"/>
              </a:spcAft>
              <a:buSzPts val="2200"/>
              <a:buFont typeface="Avenir"/>
              <a:buChar char="■"/>
              <a:defRPr b="1" sz="2200">
                <a:latin typeface="Avenir"/>
                <a:ea typeface="Avenir"/>
                <a:cs typeface="Avenir"/>
                <a:sym typeface="Avenir"/>
              </a:defRPr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Font typeface="Avenir"/>
              <a:buChar char="●"/>
              <a:defRPr b="1" sz="2200">
                <a:latin typeface="Avenir"/>
                <a:ea typeface="Avenir"/>
                <a:cs typeface="Avenir"/>
                <a:sym typeface="Avenir"/>
              </a:defRPr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Font typeface="Avenir"/>
              <a:buChar char="○"/>
              <a:defRPr b="1" sz="2200">
                <a:latin typeface="Avenir"/>
                <a:ea typeface="Avenir"/>
                <a:cs typeface="Avenir"/>
                <a:sym typeface="Avenir"/>
              </a:defRPr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Font typeface="Avenir"/>
              <a:buChar char="■"/>
              <a:defRPr b="1" sz="2200">
                <a:latin typeface="Avenir"/>
                <a:ea typeface="Avenir"/>
                <a:cs typeface="Avenir"/>
                <a:sym typeface="Avenir"/>
              </a:defRPr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Font typeface="Avenir"/>
              <a:buChar char="●"/>
              <a:defRPr b="1" sz="2200">
                <a:latin typeface="Avenir"/>
                <a:ea typeface="Avenir"/>
                <a:cs typeface="Avenir"/>
                <a:sym typeface="Avenir"/>
              </a:defRPr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Font typeface="Avenir"/>
              <a:buChar char="○"/>
              <a:defRPr b="1" sz="2200">
                <a:latin typeface="Avenir"/>
                <a:ea typeface="Avenir"/>
                <a:cs typeface="Avenir"/>
                <a:sym typeface="Avenir"/>
              </a:defRPr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Font typeface="Avenir"/>
              <a:buChar char="■"/>
              <a:defRPr b="1" sz="2200"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hyperlink" Target="https://nearpod.zendesk.com/hc/en-us/articles/360029423291" TargetMode="External"/><Relationship Id="rId5" Type="http://schemas.openxmlformats.org/officeDocument/2006/relationships/image" Target="../media/image3.png"/><Relationship Id="rId6" Type="http://schemas.openxmlformats.org/officeDocument/2006/relationships/image" Target="../media/image2.png"/><Relationship Id="rId7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/>
          <p:nvPr/>
        </p:nvSpPr>
        <p:spPr>
          <a:xfrm>
            <a:off x="387975" y="3517050"/>
            <a:ext cx="8327400" cy="2201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4"/>
          <p:cNvSpPr txBox="1"/>
          <p:nvPr>
            <p:ph type="title"/>
          </p:nvPr>
        </p:nvSpPr>
        <p:spPr>
          <a:xfrm>
            <a:off x="561300" y="1015075"/>
            <a:ext cx="8021400" cy="101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5000"/>
              <a:t>Using this template</a:t>
            </a:r>
            <a:endParaRPr sz="5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0"/>
          </a:p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655775" y="1950775"/>
            <a:ext cx="7835400" cy="220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2"/>
                </a:solidFill>
              </a:rPr>
              <a:t>This template is designed to be used with Nearpod’s Google Slides add-on! You can create your slides and add your favorite Nearpod activities and features, all within Google Slides.</a:t>
            </a:r>
            <a:endParaRPr sz="16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2"/>
                </a:solidFill>
              </a:rPr>
              <a:t>If you haven’t used this feature before, follow </a:t>
            </a:r>
            <a:r>
              <a:rPr lang="en" sz="1600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these directions</a:t>
            </a:r>
            <a:r>
              <a:rPr lang="en" sz="1600">
                <a:solidFill>
                  <a:schemeClr val="dk1"/>
                </a:solidFill>
              </a:rPr>
              <a:t> </a:t>
            </a:r>
            <a:r>
              <a:rPr lang="en" sz="1600">
                <a:solidFill>
                  <a:schemeClr val="dk2"/>
                </a:solidFill>
              </a:rPr>
              <a:t>to learn how to create your Nearpod lesson within Google Slides.</a:t>
            </a:r>
            <a:endParaRPr sz="16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20" name="Google Shape;20;p4"/>
          <p:cNvSpPr txBox="1"/>
          <p:nvPr/>
        </p:nvSpPr>
        <p:spPr>
          <a:xfrm>
            <a:off x="2377126" y="3507200"/>
            <a:ext cx="4302900" cy="7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200">
                <a:solidFill>
                  <a:srgbClr val="17597C"/>
                </a:solidFill>
                <a:latin typeface="Avenir"/>
                <a:ea typeface="Avenir"/>
                <a:cs typeface="Avenir"/>
                <a:sym typeface="Avenir"/>
              </a:rPr>
              <a:t>Here’s how it works...</a:t>
            </a:r>
            <a:endParaRPr b="1" sz="3200">
              <a:solidFill>
                <a:srgbClr val="17597C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1" name="Google Shape;21;p4"/>
          <p:cNvSpPr txBox="1"/>
          <p:nvPr/>
        </p:nvSpPr>
        <p:spPr>
          <a:xfrm>
            <a:off x="571413" y="4210112"/>
            <a:ext cx="2618400" cy="7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A8FF"/>
                </a:solidFill>
                <a:latin typeface="Avenir"/>
                <a:ea typeface="Avenir"/>
                <a:cs typeface="Avenir"/>
                <a:sym typeface="Avenir"/>
              </a:rPr>
              <a:t>1. Install the Nearpod Add-On</a:t>
            </a:r>
            <a:endParaRPr sz="1300">
              <a:solidFill>
                <a:srgbClr val="00A8FF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2" name="Google Shape;22;p4"/>
          <p:cNvSpPr txBox="1"/>
          <p:nvPr/>
        </p:nvSpPr>
        <p:spPr>
          <a:xfrm>
            <a:off x="3138813" y="4210100"/>
            <a:ext cx="2728200" cy="7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A8FF"/>
                </a:solidFill>
                <a:latin typeface="Avenir"/>
                <a:ea typeface="Avenir"/>
                <a:cs typeface="Avenir"/>
                <a:sym typeface="Avenir"/>
              </a:rPr>
              <a:t>2. Add Interactivity with Nearpod</a:t>
            </a:r>
            <a:endParaRPr sz="1300">
              <a:solidFill>
                <a:srgbClr val="00A8FF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3" name="Google Shape;23;p4"/>
          <p:cNvSpPr txBox="1"/>
          <p:nvPr/>
        </p:nvSpPr>
        <p:spPr>
          <a:xfrm>
            <a:off x="5954180" y="4210112"/>
            <a:ext cx="2618400" cy="7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A8FF"/>
                </a:solidFill>
                <a:latin typeface="Avenir"/>
                <a:ea typeface="Avenir"/>
                <a:cs typeface="Avenir"/>
                <a:sym typeface="Avenir"/>
              </a:rPr>
              <a:t>3. Save &amp; Go To Nearpod</a:t>
            </a:r>
            <a:endParaRPr sz="1300">
              <a:solidFill>
                <a:srgbClr val="00A8FF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24" name="Google Shape;24;p4"/>
          <p:cNvPicPr preferRelativeResize="0"/>
          <p:nvPr/>
        </p:nvPicPr>
        <p:blipFill rotWithShape="1">
          <a:blip r:embed="rId5">
            <a:alphaModFix/>
          </a:blip>
          <a:srcRect b="0" l="189" r="189" t="0"/>
          <a:stretch/>
        </p:blipFill>
        <p:spPr>
          <a:xfrm>
            <a:off x="655763" y="4594537"/>
            <a:ext cx="1963894" cy="1018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4"/>
          <p:cNvPicPr preferRelativeResize="0"/>
          <p:nvPr/>
        </p:nvPicPr>
        <p:blipFill rotWithShape="1">
          <a:blip r:embed="rId6">
            <a:alphaModFix/>
          </a:blip>
          <a:srcRect b="0" l="377" r="367" t="0"/>
          <a:stretch/>
        </p:blipFill>
        <p:spPr>
          <a:xfrm>
            <a:off x="3322913" y="4594537"/>
            <a:ext cx="1963893" cy="1018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4"/>
          <p:cNvPicPr preferRelativeResize="0"/>
          <p:nvPr/>
        </p:nvPicPr>
        <p:blipFill rotWithShape="1">
          <a:blip r:embed="rId7">
            <a:alphaModFix/>
          </a:blip>
          <a:srcRect b="0" l="189" r="189" t="0"/>
          <a:stretch/>
        </p:blipFill>
        <p:spPr>
          <a:xfrm>
            <a:off x="5990063" y="4594537"/>
            <a:ext cx="1963894" cy="10188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31;p5"/>
          <p:cNvPicPr preferRelativeResize="0"/>
          <p:nvPr/>
        </p:nvPicPr>
        <p:blipFill rotWithShape="1">
          <a:blip r:embed="rId4">
            <a:alphaModFix/>
          </a:blip>
          <a:srcRect b="12027" l="0" r="47376" t="72448"/>
          <a:stretch/>
        </p:blipFill>
        <p:spPr>
          <a:xfrm>
            <a:off x="0" y="4978950"/>
            <a:ext cx="4835899" cy="1058724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5"/>
          <p:cNvSpPr txBox="1"/>
          <p:nvPr>
            <p:ph type="ctrTitle"/>
          </p:nvPr>
        </p:nvSpPr>
        <p:spPr>
          <a:xfrm>
            <a:off x="311700" y="2942975"/>
            <a:ext cx="4260300" cy="177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0">
              <a:solidFill>
                <a:srgbClr val="E1EFF4"/>
              </a:solidFill>
              <a:latin typeface="Baloo"/>
              <a:ea typeface="Baloo"/>
              <a:cs typeface="Baloo"/>
              <a:sym typeface="Baloo"/>
            </a:endParaRPr>
          </a:p>
        </p:txBody>
      </p:sp>
      <p:sp>
        <p:nvSpPr>
          <p:cNvPr id="33" name="Google Shape;33;p5"/>
          <p:cNvSpPr txBox="1"/>
          <p:nvPr>
            <p:ph idx="2" type="ctrTitle"/>
          </p:nvPr>
        </p:nvSpPr>
        <p:spPr>
          <a:xfrm>
            <a:off x="133775" y="5154600"/>
            <a:ext cx="4260300" cy="74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solidFill>
                <a:srgbClr val="17597C"/>
              </a:solidFill>
              <a:latin typeface="Baloo"/>
              <a:ea typeface="Baloo"/>
              <a:cs typeface="Baloo"/>
              <a:sym typeface="Balo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1363200" y="1382475"/>
            <a:ext cx="6417600" cy="101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>
            <a:off x="974350" y="2829400"/>
            <a:ext cx="7420200" cy="220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/>
          <p:nvPr>
            <p:ph type="title"/>
          </p:nvPr>
        </p:nvSpPr>
        <p:spPr>
          <a:xfrm>
            <a:off x="1363200" y="886850"/>
            <a:ext cx="6417600" cy="101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500">
              <a:solidFill>
                <a:srgbClr val="FFFFFF"/>
              </a:solidFill>
              <a:latin typeface="Baloo"/>
              <a:ea typeface="Baloo"/>
              <a:cs typeface="Baloo"/>
              <a:sym typeface="Balo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